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  <p:sldMasterId id="2147483652" r:id="rId6"/>
    <p:sldMasterId id="2147483660" r:id="rId7"/>
    <p:sldMasterId id="214748366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</p:sldIdLst>
  <p:sldSz cy="6858000" cx="12192000"/>
  <p:notesSz cx="6858000" cy="9144000"/>
  <p:embeddedFontLs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3" roundtripDataSignature="AMtx7mgQ7DzDtnb9p/j+1VLdRuUg6v9s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1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43" Type="http://customschemas.google.com/relationships/presentationmetadata" Target="meta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slide" Target="slides/slide28.xml"/><Relationship Id="rId14" Type="http://schemas.openxmlformats.org/officeDocument/2006/relationships/slide" Target="slides/slide5.xml"/><Relationship Id="rId36" Type="http://schemas.openxmlformats.org/officeDocument/2006/relationships/slide" Target="slides/slide27.xml"/><Relationship Id="rId17" Type="http://schemas.openxmlformats.org/officeDocument/2006/relationships/slide" Target="slides/slide8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7.xml"/><Relationship Id="rId38" Type="http://schemas.openxmlformats.org/officeDocument/2006/relationships/slide" Target="slides/slide29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For this presentation, you will need to download and print out the following resources and information for parents: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Phase 2 grapheme information sheet – Autumn 1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 parent handout </a:t>
            </a: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b="0" lang="en-US">
                <a:latin typeface="Helvetica Neue"/>
                <a:ea typeface="Helvetica Neue"/>
                <a:cs typeface="Helvetica Neue"/>
                <a:sym typeface="Helvetica Neue"/>
              </a:rPr>
              <a:t>Your child’s reading journey – Reception Autumn term’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 Phase 2 and 3 grapheme mat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the Little Wandle Progression overview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>
                <a:latin typeface="Calibri"/>
                <a:ea typeface="Calibri"/>
                <a:cs typeface="Calibri"/>
                <a:sym typeface="Calibri"/>
              </a:rPr>
              <a:t>‘Phase 2 tricky words: Reception Autumn term – Information for parents and carers’ – or parents can access this in the ‘For parents’ area of the Little Wandle website.</a:t>
            </a:r>
            <a:endParaRPr i="0"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You will need a flipchart and access to the Little Wandle and Collins websites.</a:t>
            </a:r>
            <a:endParaRPr i="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You may also wish to have a copy of the Little Wandle Glossary to hand (in Getting started/Teaching).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practise the Phase 2 sounds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Give out the parent handout and the Phase 2 and 3 grapheme mat.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Play the videos/teach the parents to say the Phase 2 sounds: https://www.littlewandlelettersandsounds.org.uk/resources/for-parents/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Show parents where to access these videos in the ‘For parents’ area of the Little Wandle website.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introduce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blending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Teacher-led blending is teaching children how to blend, directed and demonstrated by the teacher.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It is repeated daily in the Autumn term.</a:t>
            </a:r>
            <a:endParaRPr i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provide an overview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of blending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Some children learn to blend really quickly, and others take a little longer.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If your child is finding it difficult, ask your child’s teacher for ways to help at home – playing blending games at home is so helpful!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/>
              <a:t>Show parents the ‘How we teach blending’ video from ‘For parents’ area of the website: https://www.littlewandlelettersandsounds.org.uk/resources/for-parents/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introduce tricky words</a:t>
            </a:r>
            <a:endParaRPr b="0"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Read the slide.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>
                <a:latin typeface="Calibri"/>
                <a:ea typeface="Calibri"/>
                <a:cs typeface="Calibri"/>
                <a:sym typeface="Calibri"/>
              </a:rPr>
              <a:t>You may wish to give parents a copy of the document ‘Phase 2 tricky words: Reception Autumn term – Information for parents and carers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'. </a:t>
            </a:r>
            <a:endParaRPr i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provide an overview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of tricky words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Watch the ‘How we teach tricky words’ video on the website: </a:t>
            </a:r>
            <a:r>
              <a:rPr i="0" lang="en-US"/>
              <a:t>https://www.littlewandlelettersandsounds.org.uk/resources/for-parents/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provide an overview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of the whole programme’s progression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We will work our way through the whole Little Wandle Programme until your child can read fluently.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provide an overview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of the programme’s efficacy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There are specific resources for the Little Wandle Programme which the children will be very familiar with.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Each sound that we teach to begin with has either a mnemonic (like the astronaut that you can see here) or a phrase like boing-boing for ‘oi’. This helps the children recognise and remember the graphemes.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Every time we teach a new sound, we also read words during the phonics lesson that contain that new sound so that the children practise what they have learned.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We then go on to reading a sentence containing some of those words.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We have displays in the classroom and on the tables to support the children throughout the day.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introduce spelling</a:t>
            </a:r>
            <a:endParaRPr b="0"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Read the slide.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Hand out the Phase 2 grapheme information sheet for Autumn 1, which includes the formation phrases.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provide an overview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of spelling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Model the process above on a flipchart for the parents to see.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Show the process with a Phase 2 word, e.g. pin, dig, hug.</a:t>
            </a:r>
            <a:endParaRPr i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share the link that research has established between loving reading and being successful academically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Let's start our session with a quote from the Organisation for Economic Co-operation and Development ...</a:t>
            </a:r>
            <a:endParaRPr i="1"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Read the quote.</a:t>
            </a:r>
            <a:endParaRPr i="0"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This quote reminds us of the importance not just of teaching children to read, but also of teaching them to love reading. </a:t>
            </a:r>
            <a:endParaRPr i="1"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Today, we're going to talk about phonics, but we always see phonics as the route into reading and a love of reading as the ultimate goal of phonics teaching.</a:t>
            </a:r>
            <a:endParaRPr i="1"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introduce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decodable books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The children read the same book three times in a week.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The first time we work on decoding (sounding out) the words, the second time we work on prosody which is reading with expression – making the book sound more interesting with our story-teller voice – and the third time we look at comprehension.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We read the books three times at school because we want to develop the fluency.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The more children see words, the more they begin to read them automatically without having to sound them out.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Google Shape;20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introduce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book matching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We assess your child every six weeks to check progress.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Any child who needs extra support has Daily Keep-up sessions planned for them.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To introduce the process and format for reading at home</a:t>
            </a:r>
            <a:endParaRPr b="0"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As well as the ‘learning to read’ book that your child will bring home they will also bring home a book for sharing with you.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This shared book is SO important. This is how we are going to give them the WILL to read.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Please read with your child as often as you can – at least once a day if possible.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give guidance on reading the decodable book at home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Read the slide.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give guidance on reading wordless books at home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Read the slide.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give guidance on reading the shared book at home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Read the slide.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give guidance on supporting phonics learning at home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It is really important that you pronounce the sounds correctly at home if you are supporting your child.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Use the videos we saw earlier for support.</a:t>
            </a:r>
            <a:endParaRPr i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summarise key takeaways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Celebrate your child’s success at school.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Make time for reading at home!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/>
              <a:t>Key takeaways/</a:t>
            </a:r>
            <a:r>
              <a:rPr b="0" lang="en-US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inal message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Read the quote.</a:t>
            </a:r>
            <a:endParaRPr i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help parents see the value of reading by getting them to reflect on their own reading experiences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Just think about how many times you have already read things today. More than ever, we are surrounded by text and reading is a vital skill.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We want all of our children to become confident readers who can navigate the world of reading around them.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inform parents that all schools must teach phonics in Reception, but explain your school's choice of SSP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The National Curriculum specifies that all schools must teach children to read using phonics in Reception.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Read the slide.</a:t>
            </a:r>
            <a:endParaRPr i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provide a simple definition of phonics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So what is phonics?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Read the slide.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It sounds complicated but it really isn’t!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Let's learn some important words that will help you understand phonics ...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Google Shape;9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give simple definitions of key terminology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/>
              <a:t>Notes:</a:t>
            </a:r>
            <a:endParaRPr b="0"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Explain what each word means – use the Glossary to help.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 introduce Phase 2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>
                <a:latin typeface="Calibri"/>
                <a:ea typeface="Calibri"/>
                <a:cs typeface="Calibri"/>
                <a:sym typeface="Calibri"/>
              </a:rPr>
              <a:t>Read the slide.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Slide purpose: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lang="en-US"/>
              <a:t>To provide an overview of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the Phase 2 sounds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Suggested script: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We usually teach four new sounds a week and have a review lesson on a Friday.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1" lang="en-US"/>
              <a:t>You will get a list of the sounds that we are learning to have at home. This will help you with letter formation (handwriting) and pronunciation. 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i="0" lang="en-US"/>
              <a:t>Give the Phase 2 grapheme information sheet for Autumn 1 to parents.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1"/>
          <p:cNvSpPr txBox="1"/>
          <p:nvPr>
            <p:ph idx="12" type="sldNum"/>
          </p:nvPr>
        </p:nvSpPr>
        <p:spPr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solidFill>
          <a:schemeClr val="accen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bg>
      <p:bgPr>
        <a:solidFill>
          <a:schemeClr val="accent6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accent4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/>
          <p:nvPr>
            <p:ph idx="1" type="body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3" name="Google Shape;5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376" y="1916832"/>
            <a:ext cx="792088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10848528" y="5805264"/>
            <a:ext cx="792088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3"/>
          <p:cNvSpPr txBox="1"/>
          <p:nvPr>
            <p:ph idx="1" type="body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b="1" i="0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" name="Google Shape;1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376" y="1916832"/>
            <a:ext cx="792088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10848528" y="5805264"/>
            <a:ext cx="792088" cy="582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/>
          <p:nvPr>
            <p:ph idx="1" type="body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5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0"/>
          <p:cNvSpPr txBox="1"/>
          <p:nvPr>
            <p:ph idx="1" type="body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40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40"/>
          <p:cNvSpPr txBox="1"/>
          <p:nvPr>
            <p:ph idx="2" type="body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3"/>
          <p:cNvSpPr txBox="1"/>
          <p:nvPr>
            <p:ph idx="1" type="body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3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43"/>
          <p:cNvSpPr/>
          <p:nvPr>
            <p:ph idx="2" type="pic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7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47"/>
          <p:cNvSpPr txBox="1"/>
          <p:nvPr>
            <p:ph idx="1" type="body"/>
          </p:nvPr>
        </p:nvSpPr>
        <p:spPr>
          <a:xfrm>
            <a:off x="1257300" y="2286000"/>
            <a:ext cx="4791456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47"/>
          <p:cNvSpPr txBox="1"/>
          <p:nvPr>
            <p:ph idx="2" type="body"/>
          </p:nvPr>
        </p:nvSpPr>
        <p:spPr>
          <a:xfrm>
            <a:off x="6647795" y="2286000"/>
            <a:ext cx="4791456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4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4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4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6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idx="12" type="sldNum"/>
          </p:nvPr>
        </p:nvSpPr>
        <p:spPr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Google Shape;7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04512" y="260648"/>
            <a:ext cx="122413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2"/>
          <p:cNvSpPr/>
          <p:nvPr/>
        </p:nvSpPr>
        <p:spPr>
          <a:xfrm>
            <a:off x="227348" y="1628800"/>
            <a:ext cx="11737304" cy="4968552"/>
          </a:xfrm>
          <a:prstGeom prst="roundRect">
            <a:avLst>
              <a:gd fmla="val 502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04512" y="260648"/>
            <a:ext cx="1224136" cy="122413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683293" y="260648"/>
            <a:ext cx="1266574" cy="1260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704512" y="260648"/>
            <a:ext cx="122413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8"/>
          <p:cNvSpPr/>
          <p:nvPr/>
        </p:nvSpPr>
        <p:spPr>
          <a:xfrm>
            <a:off x="227348" y="1628800"/>
            <a:ext cx="11737304" cy="4968552"/>
          </a:xfrm>
          <a:prstGeom prst="roundRect">
            <a:avLst>
              <a:gd fmla="val 5021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-ZtjFIvA_fs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s://youtu.be/qDu3JAjf-U0" TargetMode="External"/><Relationship Id="rId6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31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39.png"/><Relationship Id="rId6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Relationship Id="rId7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youtu.be/-ZtjFIvA_fs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s://youtu.be/qDu3JAjf-U0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2.jpg"/><Relationship Id="rId6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/>
        </p:nvSpPr>
        <p:spPr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workshop: </a:t>
            </a: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Phonics and early reading in Reception, Phase 2 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(Autumn 1)</a:t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Teach reading: change lives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say the Phase 2 sounds</a:t>
            </a:r>
            <a:endParaRPr/>
          </a:p>
        </p:txBody>
      </p:sp>
      <p:pic>
        <p:nvPicPr>
          <p:cNvPr descr="Graphical user interface, application, Teams&#10;&#10;Description automatically generated" id="124" name="Google Shape;124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67270" t="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Teams&#10;&#10;Description automatically generated" id="125" name="Google Shape;125;p10">
            <a:hlinkClick r:id="rId5"/>
          </p:cNvPr>
          <p:cNvPicPr preferRelativeResize="0"/>
          <p:nvPr/>
        </p:nvPicPr>
        <p:blipFill rotWithShape="1">
          <a:blip r:embed="rId4">
            <a:alphaModFix/>
          </a:blip>
          <a:srcRect b="-4086" l="33237" r="34033" t="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0"/>
          <p:cNvPicPr preferRelativeResize="0"/>
          <p:nvPr/>
        </p:nvPicPr>
        <p:blipFill rotWithShape="1">
          <a:blip r:embed="rId6">
            <a:alphaModFix/>
          </a:blip>
          <a:srcRect b="0" l="0" r="107" t="1812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 txBox="1"/>
          <p:nvPr>
            <p:ph idx="1" type="body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2" name="Google Shape;132;p11"/>
          <p:cNvSpPr txBox="1"/>
          <p:nvPr>
            <p:ph type="title"/>
          </p:nvPr>
        </p:nvSpPr>
        <p:spPr>
          <a:xfrm>
            <a:off x="479376" y="332656"/>
            <a:ext cx="10145410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teach blending so your child learns to read </a:t>
            </a:r>
            <a:endParaRPr/>
          </a:p>
        </p:txBody>
      </p:sp>
      <p:pic>
        <p:nvPicPr>
          <p:cNvPr descr="A person teaching a group of children&#10;&#10;Description automatically generated" id="133" name="Google Shape;13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5712" y="1916832"/>
            <a:ext cx="5192396" cy="359890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Blending to read words</a:t>
            </a:r>
            <a:endParaRPr/>
          </a:p>
        </p:txBody>
      </p:sp>
      <p:pic>
        <p:nvPicPr>
          <p:cNvPr descr="How we teach blending"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0729" y="1844824"/>
            <a:ext cx="7170541" cy="4051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/>
          <p:nvPr>
            <p:ph idx="1" type="body"/>
          </p:nvPr>
        </p:nvSpPr>
        <p:spPr>
          <a:xfrm>
            <a:off x="479376" y="1700808"/>
            <a:ext cx="5256584" cy="4941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These words have unusual spellings e.g. he, the, was.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They are taught in a systematic way.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5" name="Google Shape;145;p13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Tricky words</a:t>
            </a:r>
            <a:endParaRPr/>
          </a:p>
        </p:txBody>
      </p:sp>
      <p:pic>
        <p:nvPicPr>
          <p:cNvPr descr="A person holding a piece of paper&#10;&#10;Description automatically generated" id="146" name="Google Shape;1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984248"/>
            <a:ext cx="5479846" cy="338312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Reading tricky words </a:t>
            </a:r>
            <a:endParaRPr/>
          </a:p>
        </p:txBody>
      </p:sp>
      <p:pic>
        <p:nvPicPr>
          <p:cNvPr id="152" name="Google Shape;152;p14"/>
          <p:cNvPicPr preferRelativeResize="0"/>
          <p:nvPr/>
        </p:nvPicPr>
        <p:blipFill rotWithShape="1">
          <a:blip r:embed="rId3">
            <a:alphaModFix/>
          </a:blip>
          <a:srcRect b="5701" l="0" r="0" t="0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/>
          <p:nvPr>
            <p:ph type="title"/>
          </p:nvPr>
        </p:nvSpPr>
        <p:spPr>
          <a:xfrm>
            <a:off x="479376" y="422587"/>
            <a:ext cx="10526224" cy="9443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progression</a:t>
            </a:r>
            <a:endParaRPr/>
          </a:p>
        </p:txBody>
      </p:sp>
      <p:pic>
        <p:nvPicPr>
          <p:cNvPr id="158" name="Google Shape;158;p15"/>
          <p:cNvPicPr preferRelativeResize="0"/>
          <p:nvPr/>
        </p:nvPicPr>
        <p:blipFill rotWithShape="1">
          <a:blip r:embed="rId3">
            <a:alphaModFix/>
          </a:blip>
          <a:srcRect b="20913" l="0" r="0" t="0"/>
          <a:stretch/>
        </p:blipFill>
        <p:spPr>
          <a:xfrm>
            <a:off x="478810" y="1713260"/>
            <a:ext cx="4850928" cy="5423724"/>
          </a:xfrm>
          <a:prstGeom prst="roundRect">
            <a:avLst>
              <a:gd fmla="val 3145" name="adj"/>
            </a:avLst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 rotWithShape="1">
          <a:blip r:embed="rId4">
            <a:alphaModFix/>
          </a:blip>
          <a:srcRect b="34564" l="0" r="0" t="0"/>
          <a:stretch/>
        </p:blipFill>
        <p:spPr>
          <a:xfrm>
            <a:off x="5879976" y="2186478"/>
            <a:ext cx="4850928" cy="4487620"/>
          </a:xfrm>
          <a:prstGeom prst="roundRect">
            <a:avLst>
              <a:gd fmla="val 3378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5980" y="2045703"/>
            <a:ext cx="2010312" cy="287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483" y="2045703"/>
            <a:ext cx="2057987" cy="296381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How we make learning stick </a:t>
            </a:r>
            <a:endParaRPr b="1"/>
          </a:p>
        </p:txBody>
      </p:sp>
      <p:sp>
        <p:nvSpPr>
          <p:cNvPr id="167" name="Google Shape;167;p16"/>
          <p:cNvSpPr txBox="1"/>
          <p:nvPr>
            <p:ph idx="1" type="body"/>
          </p:nvPr>
        </p:nvSpPr>
        <p:spPr>
          <a:xfrm>
            <a:off x="2847253" y="2751060"/>
            <a:ext cx="1651150" cy="1675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/>
          </a:p>
        </p:txBody>
      </p:sp>
      <p:pic>
        <p:nvPicPr>
          <p:cNvPr descr="A picture containing graphical user interface&#10;&#10;Description automatically generated" id="168" name="Google Shape;16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6755" y="2339556"/>
            <a:ext cx="2730514" cy="1716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69" name="Google Shape;16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20336" y="4221088"/>
            <a:ext cx="2730514" cy="169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58850" y="3198013"/>
            <a:ext cx="2018257" cy="29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45033" y="3221851"/>
            <a:ext cx="2050041" cy="288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63352" y="-1179512"/>
            <a:ext cx="8556550" cy="893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Reading and spelling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479376" y="25187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Spelling	</a:t>
            </a:r>
            <a:endParaRPr b="1"/>
          </a:p>
        </p:txBody>
      </p:sp>
      <p:sp>
        <p:nvSpPr>
          <p:cNvPr id="183" name="Google Shape;183;p18"/>
          <p:cNvSpPr txBox="1"/>
          <p:nvPr>
            <p:ph idx="1" type="body"/>
          </p:nvPr>
        </p:nvSpPr>
        <p:spPr>
          <a:xfrm>
            <a:off x="479376" y="1484784"/>
            <a:ext cx="11161240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They will practise the correct formation of letters. They will also have handwriting support.	</a:t>
            </a:r>
            <a:r>
              <a:rPr lang="en-US"/>
              <a:t>		</a:t>
            </a:r>
            <a:endParaRPr/>
          </a:p>
        </p:txBody>
      </p:sp>
      <p:pic>
        <p:nvPicPr>
          <p:cNvPr id="184" name="Google Shape;18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5583" y="3989696"/>
            <a:ext cx="205168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 rotWithShape="1">
          <a:blip r:embed="rId4">
            <a:alphaModFix/>
          </a:blip>
          <a:srcRect b="1492" l="0" r="0" t="0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479376" y="2564904"/>
            <a:ext cx="4176464" cy="3744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Say the word.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Segment the sounds.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Count the sounds.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Write them down.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91" name="Google Shape;191;p19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How do we teach spelling?</a:t>
            </a:r>
            <a:endParaRPr/>
          </a:p>
        </p:txBody>
      </p:sp>
      <p:pic>
        <p:nvPicPr>
          <p:cNvPr descr="A picture containing person, indoor, wall&#10;&#10;Description automatically generated" id="192" name="Google Shape;1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1253" y="1801214"/>
            <a:ext cx="6741316" cy="449045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>
            <p:ph idx="1" type="body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</a:pPr>
            <a:r>
              <a:rPr lang="en-US" sz="4200"/>
              <a:t>A love of reading is the biggest indicator of future academic success.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/>
              <a:t>OECD (</a:t>
            </a:r>
            <a:r>
              <a:rPr b="0" lang="en-US" sz="1600"/>
              <a:t>The Organisation for Economic Co-operation and Development)</a:t>
            </a:r>
            <a:endParaRPr sz="16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/>
          <p:nvPr>
            <p:ph idx="1" type="body"/>
          </p:nvPr>
        </p:nvSpPr>
        <p:spPr>
          <a:xfrm>
            <a:off x="479376" y="1988840"/>
            <a:ext cx="5616624" cy="4176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t/>
            </a:r>
            <a:endParaRPr b="1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b="1" lang="en-US">
                <a:solidFill>
                  <a:schemeClr val="accent2"/>
                </a:solidFill>
              </a:rPr>
              <a:t>Reading practice sessions are: 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timetabled twice a week 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taught by a trained teacher/teaching assistant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taught in small groups</a:t>
            </a:r>
            <a:endParaRPr>
              <a:solidFill>
                <a:schemeClr val="accent2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98" name="Google Shape;198;p20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practise reading in books?</a:t>
            </a:r>
            <a:endParaRPr/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6040" y="1717880"/>
            <a:ext cx="2402504" cy="228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6040" y="4166152"/>
            <a:ext cx="2402504" cy="228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66955" y="2556242"/>
            <a:ext cx="2504138" cy="308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/>
          <p:nvPr/>
        </p:nvSpPr>
        <p:spPr>
          <a:xfrm>
            <a:off x="263352" y="332656"/>
            <a:ext cx="9937104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&#10;&#10;Description automatically generated" id="207" name="Google Shape;20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950" y="2086205"/>
            <a:ext cx="4348233" cy="3816423"/>
          </a:xfrm>
          <a:prstGeom prst="roundRect">
            <a:avLst>
              <a:gd fmla="val 3343" name="adj"/>
            </a:avLst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>
            <p:ph type="title"/>
          </p:nvPr>
        </p:nvSpPr>
        <p:spPr>
          <a:xfrm>
            <a:off x="479376" y="332656"/>
            <a:ext cx="10368213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find the right book for your child?</a:t>
            </a:r>
            <a:endParaRPr/>
          </a:p>
        </p:txBody>
      </p:sp>
      <p:cxnSp>
        <p:nvCxnSpPr>
          <p:cNvPr id="209" name="Google Shape;209;p21"/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noFill/>
          <a:ln cap="flat" cmpd="sng" w="47625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2737" y="2132856"/>
            <a:ext cx="2795209" cy="263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3312" y="2739334"/>
            <a:ext cx="2795209" cy="264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41582" y="3253987"/>
            <a:ext cx="2795209" cy="2649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2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63352" y="-1179512"/>
            <a:ext cx="8556550" cy="893531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Reading at home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873" y="2662727"/>
            <a:ext cx="2983849" cy="282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06044" y="2274730"/>
            <a:ext cx="2902472" cy="36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0786" y="1367385"/>
            <a:ext cx="7950429" cy="525028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Books going home</a:t>
            </a:r>
            <a:endParaRPr/>
          </a:p>
        </p:txBody>
      </p:sp>
      <p:sp>
        <p:nvSpPr>
          <p:cNvPr id="227" name="Google Shape;227;p23"/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2064" y="4077072"/>
            <a:ext cx="1519299" cy="15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69289" y="4415005"/>
            <a:ext cx="886258" cy="886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3"/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31" name="Google Shape;231;p23"/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 rot="-54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0096" y="2204864"/>
            <a:ext cx="3117864" cy="296820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/>
          <p:nvPr>
            <p:ph idx="1" type="body"/>
          </p:nvPr>
        </p:nvSpPr>
        <p:spPr>
          <a:xfrm>
            <a:off x="479376" y="2205749"/>
            <a:ext cx="5854168" cy="3764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They might sound out words and blend them before they read them fluently.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39" name="Google Shape;239;p24"/>
          <p:cNvSpPr txBox="1"/>
          <p:nvPr>
            <p:ph type="title"/>
          </p:nvPr>
        </p:nvSpPr>
        <p:spPr>
          <a:xfrm>
            <a:off x="479376" y="332656"/>
            <a:ext cx="1000874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Listening to your child read their phonics book</a:t>
            </a:r>
            <a:endParaRPr/>
          </a:p>
        </p:txBody>
      </p:sp>
      <p:pic>
        <p:nvPicPr>
          <p:cNvPr id="240" name="Google Shape;24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6240" y="3212976"/>
            <a:ext cx="3096344" cy="294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>
            <p:ph idx="1" type="body"/>
          </p:nvPr>
        </p:nvSpPr>
        <p:spPr>
          <a:xfrm>
            <a:off x="479376" y="1916832"/>
            <a:ext cx="618245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US" sz="2400">
                <a:solidFill>
                  <a:schemeClr val="accent2"/>
                </a:solidFill>
              </a:rPr>
              <a:t>Wordless books are invaluable as they teach reading behaviours and early reading skills to children who are not blending – yet!</a:t>
            </a:r>
            <a:endParaRPr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Talk about the pictures.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Point to the images in the circles and find them on the page.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Encourage your child to make links from the book to their experiences.</a:t>
            </a:r>
            <a:endParaRPr/>
          </a:p>
        </p:txBody>
      </p:sp>
      <p:sp>
        <p:nvSpPr>
          <p:cNvPr id="246" name="Google Shape;246;p25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Reading a wordless books</a:t>
            </a:r>
            <a:endParaRPr/>
          </a:p>
        </p:txBody>
      </p:sp>
      <p:pic>
        <p:nvPicPr>
          <p:cNvPr descr="A child looking at a book&#10;&#10;Description automatically generated" id="247" name="Google Shape;2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1830" y="2278926"/>
            <a:ext cx="4820323" cy="308653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a child reading a book&#10;&#10;Description automatically generated with medium confidence" id="252" name="Google Shape;252;p26"/>
          <p:cNvPicPr preferRelativeResize="0"/>
          <p:nvPr/>
        </p:nvPicPr>
        <p:blipFill rotWithShape="1">
          <a:blip r:embed="rId3">
            <a:alphaModFix/>
          </a:blip>
          <a:srcRect b="-1" l="0" r="0" t="0"/>
          <a:stretch/>
        </p:blipFill>
        <p:spPr>
          <a:xfrm>
            <a:off x="7336631" y="1929002"/>
            <a:ext cx="4359498" cy="39090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>
            <p:ph idx="1" type="body"/>
          </p:nvPr>
        </p:nvSpPr>
        <p:spPr>
          <a:xfrm>
            <a:off x="479376" y="1928927"/>
            <a:ext cx="6624736" cy="4380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b="1" lang="en-US">
                <a:solidFill>
                  <a:schemeClr val="accent2"/>
                </a:solidFill>
              </a:rPr>
              <a:t>The shared book is for YOU to read:</a:t>
            </a:r>
            <a:endParaRPr b="1"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</a:rPr>
              <a:t>Make the story sound as exciting as you can by changing your voice.</a:t>
            </a:r>
            <a:endParaRPr sz="2400"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</a:rPr>
              <a:t>Talk with your child as much as you can:</a:t>
            </a:r>
            <a:endParaRPr sz="2400">
              <a:solidFill>
                <a:schemeClr val="accent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urier New"/>
              <a:buChar char="o"/>
            </a:pPr>
            <a:r>
              <a:rPr lang="en-US">
                <a:solidFill>
                  <a:schemeClr val="accent2"/>
                </a:solidFill>
              </a:rPr>
              <a:t>Introduce new and exciting language.</a:t>
            </a:r>
            <a:endParaRPr>
              <a:solidFill>
                <a:schemeClr val="accent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urier New"/>
              <a:buChar char="o"/>
            </a:pPr>
            <a:r>
              <a:rPr lang="en-US">
                <a:solidFill>
                  <a:schemeClr val="accent2"/>
                </a:solidFill>
              </a:rPr>
              <a:t>Encourage your child to use new vocabulary.</a:t>
            </a:r>
            <a:endParaRPr>
              <a:solidFill>
                <a:schemeClr val="accent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urier New"/>
              <a:buChar char="o"/>
            </a:pPr>
            <a:r>
              <a:rPr lang="en-US">
                <a:solidFill>
                  <a:schemeClr val="accent2"/>
                </a:solidFill>
              </a:rPr>
              <a:t>Make up sentences together.</a:t>
            </a:r>
            <a:endParaRPr>
              <a:solidFill>
                <a:schemeClr val="accent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urier New"/>
              <a:buChar char="o"/>
            </a:pPr>
            <a:r>
              <a:rPr lang="en-US">
                <a:solidFill>
                  <a:schemeClr val="accent2"/>
                </a:solidFill>
              </a:rPr>
              <a:t>Find different words to use.</a:t>
            </a:r>
            <a:endParaRPr>
              <a:solidFill>
                <a:schemeClr val="accent2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urier New"/>
              <a:buChar char="o"/>
            </a:pPr>
            <a:r>
              <a:rPr lang="en-US">
                <a:solidFill>
                  <a:schemeClr val="accent2"/>
                </a:solidFill>
              </a:rPr>
              <a:t>Describe things you see.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54" name="Google Shape;254;p26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to your child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Supporting your child with phonics</a:t>
            </a:r>
            <a:endParaRPr/>
          </a:p>
        </p:txBody>
      </p:sp>
      <p:pic>
        <p:nvPicPr>
          <p:cNvPr descr="Graphical user interface, application, Teams&#10;&#10;Description automatically generated" id="260" name="Google Shape;260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67270" t="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Teams&#10;&#10;Description automatically generated" id="261" name="Google Shape;261;p27">
            <a:hlinkClick r:id="rId5"/>
          </p:cNvPr>
          <p:cNvPicPr preferRelativeResize="0"/>
          <p:nvPr/>
        </p:nvPicPr>
        <p:blipFill rotWithShape="1">
          <a:blip r:embed="rId4">
            <a:alphaModFix/>
          </a:blip>
          <a:srcRect b="-4086" l="33237" r="34033" t="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>
            <p:ph idx="1" type="body"/>
          </p:nvPr>
        </p:nvSpPr>
        <p:spPr>
          <a:xfrm>
            <a:off x="479376" y="2039943"/>
            <a:ext cx="633670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Reading a book and chatting had a positive impact a year later on children’s ability to…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understand words and sentences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use a wide range of vocabulary </a:t>
            </a:r>
            <a:endParaRPr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develop listening comprehension skills.</a:t>
            </a:r>
            <a:endParaRPr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The amount of books children were exposed to by age 6 was a positive predictor of their reading ability two years later.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t/>
            </a:r>
            <a:endParaRPr sz="2400">
              <a:solidFill>
                <a:srgbClr val="0C0C0C"/>
              </a:solidFill>
            </a:endParaRPr>
          </a:p>
        </p:txBody>
      </p:sp>
      <p:sp>
        <p:nvSpPr>
          <p:cNvPr id="267" name="Google Shape;267;p28"/>
          <p:cNvSpPr txBox="1"/>
          <p:nvPr>
            <p:ph type="title"/>
          </p:nvPr>
        </p:nvSpPr>
        <p:spPr>
          <a:xfrm>
            <a:off x="479376" y="689134"/>
            <a:ext cx="9332136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most important thing you can do is read with your child</a:t>
            </a:r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Parental involvement in the development of children’s reading skills:  A five-year longitudinal study </a:t>
            </a:r>
            <a:r>
              <a:rPr b="0" i="0" lang="en-US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(2002) Senechal, M. and Lefvre, J</a:t>
            </a:r>
            <a:endParaRPr/>
          </a:p>
        </p:txBody>
      </p:sp>
      <p:pic>
        <p:nvPicPr>
          <p:cNvPr id="269" name="Google Shape;269;p28"/>
          <p:cNvPicPr preferRelativeResize="0"/>
          <p:nvPr/>
        </p:nvPicPr>
        <p:blipFill rotWithShape="1">
          <a:blip r:embed="rId3">
            <a:alphaModFix/>
          </a:blip>
          <a:srcRect b="0" l="0" r="0" t="-758"/>
          <a:stretch/>
        </p:blipFill>
        <p:spPr>
          <a:xfrm>
            <a:off x="7320136" y="1841262"/>
            <a:ext cx="4392488" cy="390900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idx="1" type="body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4400"/>
              <a:t>One of the greatest gifts adults can give is to read to children 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b="0" lang="en-US"/>
              <a:t>Carl Sagan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1916832"/>
            <a:ext cx="3600400" cy="4398659"/>
          </a:xfrm>
          <a:prstGeom prst="roundRect">
            <a:avLst>
              <a:gd fmla="val 3335" name="adj"/>
            </a:avLst>
          </a:prstGeom>
          <a:noFill/>
          <a:ln>
            <a:noFill/>
          </a:ln>
        </p:spPr>
      </p:pic>
      <p:pic>
        <p:nvPicPr>
          <p:cNvPr id="71" name="Google Shape;7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7808" y="1916832"/>
            <a:ext cx="3600400" cy="4392488"/>
          </a:xfrm>
          <a:prstGeom prst="roundRect">
            <a:avLst>
              <a:gd fmla="val 3996" name="adj"/>
            </a:avLst>
          </a:prstGeom>
          <a:noFill/>
          <a:ln>
            <a:noFill/>
          </a:ln>
        </p:spPr>
      </p:pic>
      <p:pic>
        <p:nvPicPr>
          <p:cNvPr id="72" name="Google Shape;72;p3"/>
          <p:cNvPicPr preferRelativeResize="0"/>
          <p:nvPr/>
        </p:nvPicPr>
        <p:blipFill rotWithShape="1">
          <a:blip r:embed="rId5">
            <a:alphaModFix/>
          </a:blip>
          <a:srcRect b="0" l="-100" r="-100" t="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fmla="val 4292" name="adj"/>
            </a:avLst>
          </a:prstGeom>
          <a:noFill/>
          <a:ln>
            <a:noFill/>
          </a:ln>
        </p:spPr>
      </p:pic>
      <p:pic>
        <p:nvPicPr>
          <p:cNvPr id="73" name="Google Shape;7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12224" y="4204795"/>
            <a:ext cx="3618402" cy="2088465"/>
          </a:xfrm>
          <a:prstGeom prst="roundRect">
            <a:avLst>
              <a:gd fmla="val 4293" name="adj"/>
            </a:avLst>
          </a:prstGeom>
          <a:noFill/>
          <a:ln>
            <a:noFill/>
          </a:ln>
        </p:spPr>
      </p:pic>
      <p:sp>
        <p:nvSpPr>
          <p:cNvPr id="74" name="Google Shape;74;p3"/>
          <p:cNvSpPr txBox="1"/>
          <p:nvPr>
            <p:ph type="title"/>
          </p:nvPr>
        </p:nvSpPr>
        <p:spPr>
          <a:xfrm>
            <a:off x="479376" y="332656"/>
            <a:ext cx="7003074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many times have you already read today?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63352" y="-1179512"/>
            <a:ext cx="8556550" cy="893531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Phonics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/>
          <p:nvPr>
            <p:ph idx="1" type="body"/>
          </p:nvPr>
        </p:nvSpPr>
        <p:spPr>
          <a:xfrm>
            <a:off x="479376" y="1916832"/>
            <a:ext cx="4392488" cy="439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en-US">
                <a:solidFill>
                  <a:schemeClr val="accent2"/>
                </a:solidFill>
              </a:rPr>
              <a:t>Our school has chosen </a:t>
            </a:r>
            <a:br>
              <a:rPr lang="en-US">
                <a:solidFill>
                  <a:schemeClr val="accent2"/>
                </a:solidFill>
              </a:rPr>
            </a:br>
            <a:r>
              <a:rPr i="1" lang="en-US">
                <a:solidFill>
                  <a:schemeClr val="accent2"/>
                </a:solidFill>
              </a:rPr>
              <a:t>Little Wandle Letters and Sounds Revised</a:t>
            </a:r>
            <a:r>
              <a:rPr lang="en-US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  <a:endParaRPr/>
          </a:p>
        </p:txBody>
      </p:sp>
      <p:sp>
        <p:nvSpPr>
          <p:cNvPr id="86" name="Google Shape;86;p5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Little Wandle Letters and Sounds Revised</a:t>
            </a:r>
            <a:endParaRPr/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1603" y="1916832"/>
            <a:ext cx="6770092" cy="424847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>
            <p:ph idx="1" type="body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000"/>
              <a:t>making connections between the sounds of our spoken words and the letters that are used to write them down.</a:t>
            </a:r>
            <a:endParaRPr sz="4000"/>
          </a:p>
        </p:txBody>
      </p:sp>
      <p:sp>
        <p:nvSpPr>
          <p:cNvPr id="93" name="Google Shape;93;p6"/>
          <p:cNvSpPr txBox="1"/>
          <p:nvPr>
            <p:ph type="title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Phonics is: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Terminology </a:t>
            </a: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623392" y="2132856"/>
            <a:ext cx="4608512" cy="72008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Phoneme</a:t>
            </a: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623392" y="3111759"/>
            <a:ext cx="4608512" cy="72008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Grapheme</a:t>
            </a: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6744072" y="2132856"/>
            <a:ext cx="4608512" cy="72008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Blend </a:t>
            </a: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625082" y="4119871"/>
            <a:ext cx="4608512" cy="72008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Digraph</a:t>
            </a: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6773782" y="3111759"/>
            <a:ext cx="4608512" cy="72008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Segment</a:t>
            </a: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623392" y="5127171"/>
            <a:ext cx="4608512" cy="72008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Trigraph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"/>
          <p:cNvSpPr txBox="1"/>
          <p:nvPr>
            <p:ph idx="1" type="body"/>
          </p:nvPr>
        </p:nvSpPr>
        <p:spPr>
          <a:xfrm>
            <a:off x="479376" y="1916832"/>
            <a:ext cx="674438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These are the first group of letters and sounds your child will learn.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We start teaching from week 2 of Reception.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>
              <a:solidFill>
                <a:schemeClr val="accent2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0" name="Google Shape;110;p8"/>
          <p:cNvSpPr txBox="1"/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term we are teaching Phase 2 </a:t>
            </a:r>
            <a:endParaRPr/>
          </a:p>
        </p:txBody>
      </p:sp>
      <p:pic>
        <p:nvPicPr>
          <p:cNvPr descr="A person standing in front of a white board&#10;&#10;Description automatically generated" id="111" name="Google Shape;11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3100" y="2221992"/>
            <a:ext cx="4558917" cy="284037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/>
          <p:cNvSpPr txBox="1"/>
          <p:nvPr>
            <p:ph type="title"/>
          </p:nvPr>
        </p:nvSpPr>
        <p:spPr>
          <a:xfrm>
            <a:off x="500701" y="116632"/>
            <a:ext cx="9793088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teach Phase 2 in this order</a:t>
            </a:r>
            <a:endParaRPr/>
          </a:p>
        </p:txBody>
      </p:sp>
      <p:pic>
        <p:nvPicPr>
          <p:cNvPr id="117" name="Google Shape;1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9976" y="2289746"/>
            <a:ext cx="4850928" cy="4176464"/>
          </a:xfrm>
          <a:prstGeom prst="roundRect">
            <a:avLst>
              <a:gd fmla="val 2325" name="adj"/>
            </a:avLst>
          </a:prstGeom>
          <a:noFill/>
          <a:ln>
            <a:noFill/>
          </a:ln>
        </p:spPr>
      </p:pic>
      <p:pic>
        <p:nvPicPr>
          <p:cNvPr id="118" name="Google Shape;11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317" y="1412776"/>
            <a:ext cx="4850928" cy="5184576"/>
          </a:xfrm>
          <a:prstGeom prst="roundRect">
            <a:avLst>
              <a:gd fmla="val 2530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sherrington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